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7" r:id="rId3"/>
    <p:sldId id="260" r:id="rId4"/>
    <p:sldId id="275" r:id="rId5"/>
    <p:sldId id="258" r:id="rId6"/>
    <p:sldId id="261" r:id="rId7"/>
    <p:sldId id="264" r:id="rId8"/>
    <p:sldId id="263" r:id="rId9"/>
    <p:sldId id="262" r:id="rId10"/>
    <p:sldId id="266" r:id="rId11"/>
    <p:sldId id="268" r:id="rId12"/>
    <p:sldId id="271" r:id="rId13"/>
    <p:sldId id="269" r:id="rId14"/>
    <p:sldId id="274" r:id="rId15"/>
    <p:sldId id="270" r:id="rId16"/>
    <p:sldId id="273"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31CFB-0C25-5846-A3AC-B5E9E3A15DD2}" type="datetimeFigureOut">
              <a:rPr lang="en-US" smtClean="0"/>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F77FF-4D8B-934B-8E8F-482BA19915B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https://solutions.nwea.org/research/2015-map-norms-for-student-and-school-achievement-status-and-growth</a:t>
            </a:r>
          </a:p>
        </p:txBody>
      </p:sp>
      <p:sp>
        <p:nvSpPr>
          <p:cNvPr id="4" name="Slide Number Placeholder 3"/>
          <p:cNvSpPr>
            <a:spLocks noGrp="1"/>
          </p:cNvSpPr>
          <p:nvPr>
            <p:ph type="sldNum" sz="quarter" idx="10"/>
          </p:nvPr>
        </p:nvSpPr>
        <p:spPr/>
        <p:txBody>
          <a:bodyPr/>
          <a:lstStyle/>
          <a:p>
            <a:fld id="{C71F77FF-4D8B-934B-8E8F-482BA19915B3}"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https://solutions.nwea.org/research/2015-map-norms-for-student-and-school-achievement-status-and-growth</a:t>
            </a:r>
          </a:p>
        </p:txBody>
      </p:sp>
      <p:sp>
        <p:nvSpPr>
          <p:cNvPr id="4" name="Slide Number Placeholder 3"/>
          <p:cNvSpPr>
            <a:spLocks noGrp="1"/>
          </p:cNvSpPr>
          <p:nvPr>
            <p:ph type="sldNum" sz="quarter" idx="10"/>
          </p:nvPr>
        </p:nvSpPr>
        <p:spPr/>
        <p:txBody>
          <a:bodyPr/>
          <a:lstStyle/>
          <a:p>
            <a:fld id="{C71F77FF-4D8B-934B-8E8F-482BA19915B3}"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http://info.nwea.org/201808-Partner-Update-MAP-Growth.html</a:t>
            </a:r>
          </a:p>
        </p:txBody>
      </p:sp>
      <p:sp>
        <p:nvSpPr>
          <p:cNvPr id="4" name="Slide Number Placeholder 3"/>
          <p:cNvSpPr>
            <a:spLocks noGrp="1"/>
          </p:cNvSpPr>
          <p:nvPr>
            <p:ph type="sldNum" sz="quarter" idx="10"/>
          </p:nvPr>
        </p:nvSpPr>
        <p:spPr/>
        <p:txBody>
          <a:bodyPr/>
          <a:lstStyle/>
          <a:p>
            <a:fld id="{C71F77FF-4D8B-934B-8E8F-482BA19915B3}"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https://www.nwea.org/content/uploads/2018/08/Ohio-MAP-Growth-Linking-Study-Aug-2018.pdf</a:t>
            </a:r>
          </a:p>
        </p:txBody>
      </p:sp>
      <p:sp>
        <p:nvSpPr>
          <p:cNvPr id="4" name="Slide Number Placeholder 3"/>
          <p:cNvSpPr>
            <a:spLocks noGrp="1"/>
          </p:cNvSpPr>
          <p:nvPr>
            <p:ph type="sldNum" sz="quarter" idx="10"/>
          </p:nvPr>
        </p:nvSpPr>
        <p:spPr/>
        <p:txBody>
          <a:bodyPr/>
          <a:lstStyle/>
          <a:p>
            <a:fld id="{C71F77FF-4D8B-934B-8E8F-482BA19915B3}"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https://www.nwea.org/content/uploads/2018/08/Ohio-MAP-Growth-Linking-Study-Aug-2018.pdf</a:t>
            </a:r>
          </a:p>
        </p:txBody>
      </p:sp>
      <p:sp>
        <p:nvSpPr>
          <p:cNvPr id="4" name="Slide Number Placeholder 3"/>
          <p:cNvSpPr>
            <a:spLocks noGrp="1"/>
          </p:cNvSpPr>
          <p:nvPr>
            <p:ph type="sldNum" sz="quarter" idx="10"/>
          </p:nvPr>
        </p:nvSpPr>
        <p:spPr/>
        <p:txBody>
          <a:bodyPr/>
          <a:lstStyle/>
          <a:p>
            <a:fld id="{C71F77FF-4D8B-934B-8E8F-482BA19915B3}"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http://info.nwea.org/201808-Partner-Update-MAP-Growth.html</a:t>
            </a:r>
          </a:p>
        </p:txBody>
      </p:sp>
      <p:sp>
        <p:nvSpPr>
          <p:cNvPr id="4" name="Slide Number Placeholder 3"/>
          <p:cNvSpPr>
            <a:spLocks noGrp="1"/>
          </p:cNvSpPr>
          <p:nvPr>
            <p:ph type="sldNum" sz="quarter" idx="10"/>
          </p:nvPr>
        </p:nvSpPr>
        <p:spPr/>
        <p:txBody>
          <a:bodyPr/>
          <a:lstStyle/>
          <a:p>
            <a:fld id="{C71F77FF-4D8B-934B-8E8F-482BA19915B3}"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67BF3F-F41E-0A4F-9DD7-B9B33192DBF4}"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F3F-F41E-0A4F-9DD7-B9B33192DBF4}"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F3F-F41E-0A4F-9DD7-B9B33192DBF4}"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F3F-F41E-0A4F-9DD7-B9B33192DBF4}"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7BF3F-F41E-0A4F-9DD7-B9B33192DBF4}"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7BF3F-F41E-0A4F-9DD7-B9B33192DBF4}"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7BF3F-F41E-0A4F-9DD7-B9B33192DBF4}"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7BF3F-F41E-0A4F-9DD7-B9B33192DBF4}"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7BF3F-F41E-0A4F-9DD7-B9B33192DBF4}"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BF3F-F41E-0A4F-9DD7-B9B33192DBF4}"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BF3F-F41E-0A4F-9DD7-B9B33192DBF4}"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9760B-33D1-9B47-8EA4-FB201F947A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7BF3F-F41E-0A4F-9DD7-B9B33192DBF4}" type="datetimeFigureOut">
              <a:rPr lang="en-US" smtClean="0"/>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9760B-33D1-9B47-8EA4-FB201F947A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id-28.png"/>
          <p:cNvPicPr>
            <a:picLocks noChangeAspect="1"/>
          </p:cNvPicPr>
          <p:nvPr/>
        </p:nvPicPr>
        <p:blipFill>
          <a:blip r:embed="rId2"/>
          <a:stretch>
            <a:fillRect/>
          </a:stretch>
        </p:blipFill>
        <p:spPr>
          <a:xfrm>
            <a:off x="685800" y="0"/>
            <a:ext cx="5299076" cy="6858000"/>
          </a:xfrm>
          <a:prstGeom prst="rect">
            <a:avLst/>
          </a:prstGeom>
        </p:spPr>
      </p:pic>
      <p:sp>
        <p:nvSpPr>
          <p:cNvPr id="3" name="Subtitle 2"/>
          <p:cNvSpPr>
            <a:spLocks noGrp="1"/>
          </p:cNvSpPr>
          <p:nvPr>
            <p:ph type="subTitle" idx="1"/>
          </p:nvPr>
        </p:nvSpPr>
        <p:spPr>
          <a:xfrm>
            <a:off x="1371600" y="4111283"/>
            <a:ext cx="6400800" cy="1752600"/>
          </a:xfrm>
        </p:spPr>
        <p:txBody>
          <a:bodyPr/>
          <a:lstStyle/>
          <a:p>
            <a:r>
              <a:rPr lang="en-US" dirty="0">
                <a:solidFill>
                  <a:schemeClr val="bg1"/>
                </a:solidFill>
                <a:latin typeface="KG Somebody That I Used to Know"/>
                <a:cs typeface="KG Somebody That I Used to Know"/>
              </a:rPr>
              <a:t>Courtney Baker </a:t>
            </a:r>
          </a:p>
          <a:p>
            <a:r>
              <a:rPr lang="en-US" dirty="0">
                <a:solidFill>
                  <a:schemeClr val="bg1"/>
                </a:solidFill>
                <a:latin typeface="KG Somebody That I Used to Know"/>
                <a:cs typeface="KG Somebody That I Used to Know"/>
              </a:rPr>
              <a:t>Eddie Thompson </a:t>
            </a:r>
          </a:p>
        </p:txBody>
      </p:sp>
      <p:sp>
        <p:nvSpPr>
          <p:cNvPr id="2" name="Title 1"/>
          <p:cNvSpPr>
            <a:spLocks noGrp="1"/>
          </p:cNvSpPr>
          <p:nvPr>
            <p:ph type="ctrTitle"/>
          </p:nvPr>
        </p:nvSpPr>
        <p:spPr/>
        <p:txBody>
          <a:bodyPr>
            <a:noAutofit/>
          </a:bodyPr>
          <a:lstStyle/>
          <a:p>
            <a:r>
              <a:rPr lang="en-US" sz="6500" dirty="0">
                <a:latin typeface="KG Somebody That I Used to Know"/>
                <a:cs typeface="KG Somebody That I Used to Know"/>
              </a:rPr>
              <a:t>Ensuring Growth for all Students Using MAP </a:t>
            </a:r>
          </a:p>
        </p:txBody>
      </p:sp>
      <p:pic>
        <p:nvPicPr>
          <p:cNvPr id="5" name="Picture 4" descr="globe.png"/>
          <p:cNvPicPr>
            <a:picLocks noChangeAspect="1"/>
          </p:cNvPicPr>
          <p:nvPr/>
        </p:nvPicPr>
        <p:blipFill>
          <a:blip r:embed="rId3"/>
          <a:stretch>
            <a:fillRect/>
          </a:stretch>
        </p:blipFill>
        <p:spPr>
          <a:xfrm rot="552748">
            <a:off x="7314046" y="4731750"/>
            <a:ext cx="1437842" cy="1814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id-28.png"/>
          <p:cNvPicPr>
            <a:picLocks noChangeAspect="1"/>
          </p:cNvPicPr>
          <p:nvPr/>
        </p:nvPicPr>
        <p:blipFill>
          <a:blip r:embed="rId2"/>
          <a:stretch>
            <a:fillRect/>
          </a:stretch>
        </p:blipFill>
        <p:spPr>
          <a:xfrm>
            <a:off x="685800" y="0"/>
            <a:ext cx="5299076" cy="6858000"/>
          </a:xfrm>
          <a:prstGeom prst="rect">
            <a:avLst/>
          </a:prstGeom>
        </p:spPr>
      </p:pic>
      <p:sp>
        <p:nvSpPr>
          <p:cNvPr id="2" name="Title 1"/>
          <p:cNvSpPr>
            <a:spLocks noGrp="1"/>
          </p:cNvSpPr>
          <p:nvPr>
            <p:ph type="ctrTitle"/>
          </p:nvPr>
        </p:nvSpPr>
        <p:spPr/>
        <p:txBody>
          <a:bodyPr>
            <a:noAutofit/>
          </a:bodyPr>
          <a:lstStyle/>
          <a:p>
            <a:r>
              <a:rPr lang="en-US" sz="6500" dirty="0">
                <a:latin typeface="KG Somebody That I Used to Know"/>
                <a:cs typeface="KG Somebody That I Used to Know"/>
              </a:rPr>
              <a:t>Best Reports For:</a:t>
            </a:r>
          </a:p>
        </p:txBody>
      </p:sp>
      <p:pic>
        <p:nvPicPr>
          <p:cNvPr id="5" name="Picture 4" descr="globe.png"/>
          <p:cNvPicPr>
            <a:picLocks noChangeAspect="1"/>
          </p:cNvPicPr>
          <p:nvPr/>
        </p:nvPicPr>
        <p:blipFill>
          <a:blip r:embed="rId3"/>
          <a:stretch>
            <a:fillRect/>
          </a:stretch>
        </p:blipFill>
        <p:spPr>
          <a:xfrm rot="552748">
            <a:off x="7314046" y="4731750"/>
            <a:ext cx="1437842" cy="1814100"/>
          </a:xfrm>
          <a:prstGeom prst="rect">
            <a:avLst/>
          </a:prstGeom>
        </p:spPr>
      </p:pic>
      <p:sp>
        <p:nvSpPr>
          <p:cNvPr id="6" name="Subtitle 5"/>
          <p:cNvSpPr>
            <a:spLocks noGrp="1"/>
          </p:cNvSpPr>
          <p:nvPr>
            <p:ph type="subTitle"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TBT Meetings</a:t>
            </a:r>
          </a:p>
        </p:txBody>
      </p:sp>
      <p:sp>
        <p:nvSpPr>
          <p:cNvPr id="7" name="Content Placeholder 6"/>
          <p:cNvSpPr>
            <a:spLocks noGrp="1"/>
          </p:cNvSpPr>
          <p:nvPr>
            <p:ph idx="1"/>
          </p:nvPr>
        </p:nvSpPr>
        <p:spPr/>
        <p:txBody>
          <a:bodyPr/>
          <a:lstStyle/>
          <a:p>
            <a:pPr>
              <a:buNone/>
            </a:pPr>
            <a:r>
              <a:rPr lang="en-US" dirty="0">
                <a:latin typeface="KG Part of Me"/>
                <a:cs typeface="KG Part of Me"/>
              </a:rPr>
              <a:t>-Class Report – Summary of class standings, average scores, etc. </a:t>
            </a:r>
          </a:p>
          <a:p>
            <a:pPr>
              <a:buNone/>
            </a:pPr>
            <a:r>
              <a:rPr lang="en-US" dirty="0">
                <a:latin typeface="KG Part of Me"/>
                <a:cs typeface="KG Part of Me"/>
              </a:rPr>
              <a:t>-Class Breakdown – Math &amp; Reading on one page. Everyone’s score in one place. </a:t>
            </a:r>
          </a:p>
          <a:p>
            <a:pPr>
              <a:buNone/>
            </a:pPr>
            <a:r>
              <a:rPr lang="en-US" dirty="0">
                <a:latin typeface="KG Part of Me"/>
                <a:cs typeface="KG Part of Me"/>
              </a:rPr>
              <a:t>-Achievement </a:t>
            </a:r>
          </a:p>
        </p:txBody>
      </p:sp>
      <p:pic>
        <p:nvPicPr>
          <p:cNvPr id="3" name="Picture 2">
            <a:extLst>
              <a:ext uri="{FF2B5EF4-FFF2-40B4-BE49-F238E27FC236}">
                <a16:creationId xmlns:a16="http://schemas.microsoft.com/office/drawing/2014/main" id="{EE3F6D50-E1C8-4E5C-9EF9-E0E612C2EE5D}"/>
              </a:ext>
            </a:extLst>
          </p:cNvPr>
          <p:cNvPicPr>
            <a:picLocks noChangeAspect="1"/>
          </p:cNvPicPr>
          <p:nvPr/>
        </p:nvPicPr>
        <p:blipFill>
          <a:blip r:embed="rId2"/>
          <a:stretch>
            <a:fillRect/>
          </a:stretch>
        </p:blipFill>
        <p:spPr>
          <a:xfrm>
            <a:off x="3958782" y="3778097"/>
            <a:ext cx="3141592" cy="24518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Student Goal Setting</a:t>
            </a:r>
          </a:p>
        </p:txBody>
      </p:sp>
      <p:sp>
        <p:nvSpPr>
          <p:cNvPr id="7" name="Content Placeholder 6"/>
          <p:cNvSpPr>
            <a:spLocks noGrp="1"/>
          </p:cNvSpPr>
          <p:nvPr>
            <p:ph idx="1"/>
          </p:nvPr>
        </p:nvSpPr>
        <p:spPr/>
        <p:txBody>
          <a:bodyPr/>
          <a:lstStyle/>
          <a:p>
            <a:pPr>
              <a:buNone/>
            </a:pPr>
            <a:r>
              <a:rPr lang="en-US" dirty="0">
                <a:latin typeface="KG Part of Me"/>
                <a:cs typeface="KG Part of Me"/>
              </a:rPr>
              <a:t>-Student Profile – Allows you to set goals directly on a student’s profile, while viewing previous data points.</a:t>
            </a:r>
          </a:p>
          <a:p>
            <a:pPr>
              <a:buNone/>
            </a:pPr>
            <a:endParaRPr lang="en-US" dirty="0">
              <a:latin typeface="KG Part of Me"/>
              <a:cs typeface="KG Part of Me"/>
            </a:endParaRPr>
          </a:p>
        </p:txBody>
      </p:sp>
      <p:pic>
        <p:nvPicPr>
          <p:cNvPr id="3" name="Picture 2">
            <a:extLst>
              <a:ext uri="{FF2B5EF4-FFF2-40B4-BE49-F238E27FC236}">
                <a16:creationId xmlns:a16="http://schemas.microsoft.com/office/drawing/2014/main" id="{5F53E0C9-1D68-40CA-807C-1F9AA9CC1199}"/>
              </a:ext>
            </a:extLst>
          </p:cNvPr>
          <p:cNvPicPr>
            <a:picLocks noChangeAspect="1"/>
          </p:cNvPicPr>
          <p:nvPr/>
        </p:nvPicPr>
        <p:blipFill>
          <a:blip r:embed="rId2"/>
          <a:stretch>
            <a:fillRect/>
          </a:stretch>
        </p:blipFill>
        <p:spPr>
          <a:xfrm>
            <a:off x="4670474" y="2862350"/>
            <a:ext cx="3573366" cy="36244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Conferences</a:t>
            </a:r>
          </a:p>
        </p:txBody>
      </p:sp>
      <p:sp>
        <p:nvSpPr>
          <p:cNvPr id="7" name="Content Placeholder 6"/>
          <p:cNvSpPr>
            <a:spLocks noGrp="1"/>
          </p:cNvSpPr>
          <p:nvPr>
            <p:ph idx="1"/>
          </p:nvPr>
        </p:nvSpPr>
        <p:spPr/>
        <p:txBody>
          <a:bodyPr>
            <a:normAutofit fontScale="85000" lnSpcReduction="10000"/>
          </a:bodyPr>
          <a:lstStyle/>
          <a:p>
            <a:pPr>
              <a:buNone/>
            </a:pPr>
            <a:r>
              <a:rPr lang="en-US" dirty="0">
                <a:latin typeface="KG Part of Me"/>
                <a:cs typeface="KG Part of Me"/>
              </a:rPr>
              <a:t>-Student Quick Search – Allows you easily display a student’s progress during a parent conference or the information can be printed and distributed to parents to review at home.</a:t>
            </a:r>
          </a:p>
          <a:p>
            <a:pPr>
              <a:buNone/>
            </a:pPr>
            <a:r>
              <a:rPr lang="en-US" dirty="0">
                <a:latin typeface="KG Part of Me"/>
                <a:cs typeface="KG Part of Me"/>
              </a:rPr>
              <a:t>-Student Profile – Interactive. Easy to read. </a:t>
            </a:r>
          </a:p>
          <a:p>
            <a:pPr>
              <a:buNone/>
            </a:pPr>
            <a:r>
              <a:rPr lang="en-US" dirty="0">
                <a:latin typeface="KG Part of Me"/>
                <a:cs typeface="KG Part of Me"/>
              </a:rPr>
              <a:t>-Student Progress Report – Sent home after each testing session but our parent feedback suggests that many families are uninformed on how to interpret the results.  The bar graph displaying the district average, NWEA norm, and individual scores seem to be much more user friendly for our families to understand.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Math Homework (2-5)</a:t>
            </a:r>
          </a:p>
        </p:txBody>
      </p:sp>
      <p:sp>
        <p:nvSpPr>
          <p:cNvPr id="7" name="Content Placeholder 6"/>
          <p:cNvSpPr>
            <a:spLocks noGrp="1"/>
          </p:cNvSpPr>
          <p:nvPr>
            <p:ph idx="1"/>
          </p:nvPr>
        </p:nvSpPr>
        <p:spPr/>
        <p:txBody>
          <a:bodyPr>
            <a:normAutofit/>
          </a:bodyPr>
          <a:lstStyle/>
          <a:p>
            <a:pPr>
              <a:buNone/>
            </a:pPr>
            <a:r>
              <a:rPr lang="en-US" dirty="0">
                <a:latin typeface="KG Part of Me"/>
                <a:cs typeface="KG Part of Me"/>
              </a:rPr>
              <a:t>-Differentiated online MATH homework by student MAP score: </a:t>
            </a:r>
          </a:p>
          <a:p>
            <a:pPr>
              <a:buNone/>
            </a:pPr>
            <a:r>
              <a:rPr lang="en-US" dirty="0">
                <a:latin typeface="KG Part of Me"/>
                <a:cs typeface="KG Part of Me"/>
              </a:rPr>
              <a:t>https://</a:t>
            </a:r>
            <a:r>
              <a:rPr lang="en-US" dirty="0" err="1">
                <a:latin typeface="KG Part of Me"/>
                <a:cs typeface="KG Part of Me"/>
              </a:rPr>
              <a:t>www.khanacademy.org/mappers</a:t>
            </a:r>
            <a:endParaRPr lang="en-US" dirty="0">
              <a:latin typeface="KG Part of Me"/>
              <a:cs typeface="KG Part of Me"/>
            </a:endParaRPr>
          </a:p>
        </p:txBody>
      </p:sp>
      <p:pic>
        <p:nvPicPr>
          <p:cNvPr id="3" name="Picture 2">
            <a:extLst>
              <a:ext uri="{FF2B5EF4-FFF2-40B4-BE49-F238E27FC236}">
                <a16:creationId xmlns:a16="http://schemas.microsoft.com/office/drawing/2014/main" id="{3F1514E3-FCE9-4828-A431-F66B7524641F}"/>
              </a:ext>
            </a:extLst>
          </p:cNvPr>
          <p:cNvPicPr>
            <a:picLocks noChangeAspect="1"/>
          </p:cNvPicPr>
          <p:nvPr/>
        </p:nvPicPr>
        <p:blipFill>
          <a:blip r:embed="rId3"/>
          <a:stretch>
            <a:fillRect/>
          </a:stretch>
        </p:blipFill>
        <p:spPr>
          <a:xfrm>
            <a:off x="2926080" y="3245039"/>
            <a:ext cx="3052689" cy="31798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SMART Goals</a:t>
            </a:r>
          </a:p>
        </p:txBody>
      </p:sp>
      <p:sp>
        <p:nvSpPr>
          <p:cNvPr id="7" name="Content Placeholder 6"/>
          <p:cNvSpPr>
            <a:spLocks noGrp="1"/>
          </p:cNvSpPr>
          <p:nvPr>
            <p:ph idx="1"/>
          </p:nvPr>
        </p:nvSpPr>
        <p:spPr/>
        <p:txBody>
          <a:bodyPr>
            <a:normAutofit/>
          </a:bodyPr>
          <a:lstStyle/>
          <a:p>
            <a:pPr>
              <a:buNone/>
            </a:pPr>
            <a:r>
              <a:rPr lang="en-US" dirty="0">
                <a:latin typeface="KG Part of Me"/>
                <a:cs typeface="KG Part of Me"/>
              </a:rPr>
              <a:t>“Sample” SMART Goals: </a:t>
            </a:r>
          </a:p>
          <a:p>
            <a:pPr>
              <a:buNone/>
            </a:pPr>
            <a:r>
              <a:rPr lang="en-US" dirty="0">
                <a:latin typeface="KG Part of Me"/>
                <a:cs typeface="KG Part of Me"/>
              </a:rPr>
              <a:t>By the end of the 18-19 school year </a:t>
            </a:r>
            <a:r>
              <a:rPr lang="en-US" dirty="0">
                <a:solidFill>
                  <a:srgbClr val="FFFF00"/>
                </a:solidFill>
                <a:latin typeface="KG Part of Me"/>
                <a:cs typeface="KG Part of Me"/>
              </a:rPr>
              <a:t>__% </a:t>
            </a:r>
            <a:r>
              <a:rPr lang="en-US" dirty="0">
                <a:latin typeface="KG Part of Me"/>
                <a:cs typeface="KG Part of Me"/>
              </a:rPr>
              <a:t>of my students </a:t>
            </a:r>
            <a:r>
              <a:rPr lang="en-US" dirty="0">
                <a:solidFill>
                  <a:srgbClr val="FFFF00"/>
                </a:solidFill>
                <a:latin typeface="KG Part of Me"/>
                <a:cs typeface="KG Part of Me"/>
              </a:rPr>
              <a:t>(or pick a specific subgroup) </a:t>
            </a:r>
            <a:r>
              <a:rPr lang="en-US" dirty="0">
                <a:latin typeface="KG Part of Me"/>
                <a:cs typeface="KG Part of Me"/>
              </a:rPr>
              <a:t>will meet the projected RIT student score on the MAP </a:t>
            </a:r>
            <a:r>
              <a:rPr lang="en-US" dirty="0">
                <a:solidFill>
                  <a:srgbClr val="FFFF00"/>
                </a:solidFill>
                <a:latin typeface="KG Part of Me"/>
                <a:cs typeface="KG Part of Me"/>
              </a:rPr>
              <a:t>any subject area</a:t>
            </a:r>
            <a:r>
              <a:rPr lang="en-US" dirty="0">
                <a:latin typeface="KG Part of Me"/>
                <a:cs typeface="KG Part of Me"/>
              </a:rPr>
              <a:t> assessment. Initial test is given in </a:t>
            </a:r>
            <a:r>
              <a:rPr lang="en-US" dirty="0">
                <a:solidFill>
                  <a:srgbClr val="FFFF00"/>
                </a:solidFill>
                <a:latin typeface="KG Part of Me"/>
                <a:cs typeface="KG Part of Me"/>
              </a:rPr>
              <a:t>Month</a:t>
            </a:r>
            <a:r>
              <a:rPr lang="en-US" dirty="0">
                <a:latin typeface="KG Part of Me"/>
                <a:cs typeface="KG Part of Me"/>
              </a:rPr>
              <a:t> and the RIT will be used to automatically calculate the expected growth for the projected RIT on the test given in May.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SMART Goals (2)</a:t>
            </a:r>
          </a:p>
        </p:txBody>
      </p:sp>
      <p:sp>
        <p:nvSpPr>
          <p:cNvPr id="7" name="Content Placeholder 6"/>
          <p:cNvSpPr>
            <a:spLocks noGrp="1"/>
          </p:cNvSpPr>
          <p:nvPr>
            <p:ph idx="1"/>
          </p:nvPr>
        </p:nvSpPr>
        <p:spPr/>
        <p:txBody>
          <a:bodyPr>
            <a:normAutofit/>
          </a:bodyPr>
          <a:lstStyle/>
          <a:p>
            <a:pPr>
              <a:buNone/>
            </a:pPr>
            <a:r>
              <a:rPr lang="en-US" dirty="0">
                <a:latin typeface="KG Part of Me"/>
                <a:cs typeface="KG Part of Me"/>
              </a:rPr>
              <a:t>“Sample” SMART Goals: </a:t>
            </a:r>
          </a:p>
          <a:p>
            <a:pPr>
              <a:buNone/>
            </a:pPr>
            <a:r>
              <a:rPr lang="en-US" dirty="0">
                <a:latin typeface="KG Part of Me"/>
                <a:cs typeface="KG Part of Me"/>
              </a:rPr>
              <a:t>By the spring test date for the Measures of Academic Progress (MAP) assessment, </a:t>
            </a:r>
            <a:r>
              <a:rPr lang="en-US" dirty="0">
                <a:solidFill>
                  <a:srgbClr val="FFFF00"/>
                </a:solidFill>
                <a:latin typeface="KG Part of Me"/>
                <a:cs typeface="KG Part of Me"/>
              </a:rPr>
              <a:t>85% (roughly 45/54) </a:t>
            </a:r>
            <a:r>
              <a:rPr lang="en-US" dirty="0">
                <a:latin typeface="KG Part of Me"/>
                <a:cs typeface="KG Part of Me"/>
              </a:rPr>
              <a:t>of students will show a minimum of a </a:t>
            </a:r>
            <a:r>
              <a:rPr lang="en-US" dirty="0">
                <a:solidFill>
                  <a:srgbClr val="FFFF00"/>
                </a:solidFill>
                <a:latin typeface="KG Part of Me"/>
                <a:cs typeface="KG Part of Me"/>
              </a:rPr>
              <a:t>5 point gain </a:t>
            </a:r>
            <a:r>
              <a:rPr lang="en-US" dirty="0">
                <a:latin typeface="KG Part of Me"/>
                <a:cs typeface="KG Part of Me"/>
              </a:rPr>
              <a:t>in the area of Vocabulary acquisition, due to the implementation of Greek &amp; Latin roots taught/assessed in the classroom weekly.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Forming Small Groups</a:t>
            </a:r>
          </a:p>
        </p:txBody>
      </p:sp>
      <p:sp>
        <p:nvSpPr>
          <p:cNvPr id="7" name="Content Placeholder 6"/>
          <p:cNvSpPr>
            <a:spLocks noGrp="1"/>
          </p:cNvSpPr>
          <p:nvPr>
            <p:ph idx="1"/>
          </p:nvPr>
        </p:nvSpPr>
        <p:spPr/>
        <p:txBody>
          <a:bodyPr/>
          <a:lstStyle/>
          <a:p>
            <a:pPr>
              <a:buNone/>
            </a:pPr>
            <a:r>
              <a:rPr lang="en-US" dirty="0">
                <a:latin typeface="KG Part of Me"/>
                <a:cs typeface="KG Part of Me"/>
              </a:rPr>
              <a:t>-Learning Continuum – </a:t>
            </a:r>
          </a:p>
          <a:p>
            <a:pPr>
              <a:buNone/>
            </a:pPr>
            <a:r>
              <a:rPr lang="en-US" dirty="0">
                <a:latin typeface="KG Part of Me"/>
                <a:cs typeface="KG Part of Me"/>
              </a:rPr>
              <a:t>&gt;Edit display options </a:t>
            </a:r>
          </a:p>
          <a:p>
            <a:pPr>
              <a:buNone/>
            </a:pPr>
            <a:r>
              <a:rPr lang="en-US" dirty="0">
                <a:latin typeface="KG Part of Me"/>
                <a:cs typeface="KG Part of Me"/>
              </a:rPr>
              <a:t>&gt;Group by standard</a:t>
            </a:r>
          </a:p>
          <a:p>
            <a:pPr>
              <a:buNone/>
            </a:pPr>
            <a:r>
              <a:rPr lang="en-US" dirty="0">
                <a:latin typeface="KG Part of Me"/>
                <a:cs typeface="KG Part of Me"/>
              </a:rPr>
              <a:t>&gt;Check “Grade Level Standard” </a:t>
            </a:r>
          </a:p>
          <a:p>
            <a:pPr>
              <a:buNone/>
            </a:pPr>
            <a:r>
              <a:rPr lang="en-US" dirty="0">
                <a:latin typeface="KG Part of Me"/>
                <a:cs typeface="KG Part of Me"/>
              </a:rPr>
              <a:t>&gt;Scroll to the standard you’re focusing on, and it tells you who has “holes”, or needs enrichment. </a:t>
            </a:r>
          </a:p>
          <a:p>
            <a:pPr>
              <a:buNone/>
            </a:pPr>
            <a:endParaRPr lang="en-US" dirty="0">
              <a:latin typeface="KG Part of Me"/>
              <a:cs typeface="KG Part of Me"/>
            </a:endParaRPr>
          </a:p>
        </p:txBody>
      </p:sp>
      <p:pic>
        <p:nvPicPr>
          <p:cNvPr id="3" name="Picture 2">
            <a:extLst>
              <a:ext uri="{FF2B5EF4-FFF2-40B4-BE49-F238E27FC236}">
                <a16:creationId xmlns:a16="http://schemas.microsoft.com/office/drawing/2014/main" id="{76B9D6FE-7632-4F95-879A-EC8AF4A7B6F0}"/>
              </a:ext>
            </a:extLst>
          </p:cNvPr>
          <p:cNvPicPr>
            <a:picLocks noChangeAspect="1"/>
          </p:cNvPicPr>
          <p:nvPr/>
        </p:nvPicPr>
        <p:blipFill>
          <a:blip r:embed="rId2"/>
          <a:stretch>
            <a:fillRect/>
          </a:stretch>
        </p:blipFill>
        <p:spPr>
          <a:xfrm>
            <a:off x="4827914" y="1600200"/>
            <a:ext cx="3594717" cy="182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Objective</a:t>
            </a:r>
          </a:p>
        </p:txBody>
      </p:sp>
      <p:sp>
        <p:nvSpPr>
          <p:cNvPr id="7" name="Content Placeholder 6"/>
          <p:cNvSpPr>
            <a:spLocks noGrp="1"/>
          </p:cNvSpPr>
          <p:nvPr>
            <p:ph idx="1"/>
          </p:nvPr>
        </p:nvSpPr>
        <p:spPr/>
        <p:txBody>
          <a:bodyPr/>
          <a:lstStyle/>
          <a:p>
            <a:pPr>
              <a:buNone/>
            </a:pPr>
            <a:r>
              <a:rPr lang="en-US" dirty="0">
                <a:latin typeface="KG Part of Me"/>
                <a:cs typeface="KG Part of Me"/>
              </a:rPr>
              <a:t>To leave with a better understanding of MAP data reports, see what’s new in MAP this year, and make more informed decisions in grouping our kids for small groups/intervention to ensure growth.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295949"/>
            <a:ext cx="8323385" cy="1169551"/>
          </a:xfrm>
          <a:prstGeom prst="rect">
            <a:avLst/>
          </a:prstGeom>
          <a:noFill/>
        </p:spPr>
        <p:txBody>
          <a:bodyPr wrap="square" rtlCol="0">
            <a:spAutoFit/>
          </a:bodyPr>
          <a:lstStyle/>
          <a:p>
            <a:pPr algn="ctr"/>
            <a:r>
              <a:rPr lang="en-US" sz="4500" b="1" dirty="0">
                <a:latin typeface="KG Part of Me"/>
                <a:cs typeface="KG Part of Me"/>
              </a:rPr>
              <a:t>Is the data reliable? </a:t>
            </a:r>
          </a:p>
          <a:p>
            <a:pPr algn="ctr"/>
            <a:r>
              <a:rPr lang="en-US" sz="2500" b="1" dirty="0">
                <a:latin typeface="KG Part of Me"/>
                <a:cs typeface="KG Part of Me"/>
              </a:rPr>
              <a:t>MAP Norms (Benchmarks) </a:t>
            </a:r>
          </a:p>
        </p:txBody>
      </p:sp>
      <p:sp>
        <p:nvSpPr>
          <p:cNvPr id="7" name="Content Placeholder 6"/>
          <p:cNvSpPr>
            <a:spLocks noGrp="1"/>
          </p:cNvSpPr>
          <p:nvPr>
            <p:ph idx="1"/>
          </p:nvPr>
        </p:nvSpPr>
        <p:spPr/>
        <p:txBody>
          <a:bodyPr>
            <a:normAutofit fontScale="85000" lnSpcReduction="10000"/>
          </a:bodyPr>
          <a:lstStyle/>
          <a:p>
            <a:pPr>
              <a:buNone/>
            </a:pPr>
            <a:r>
              <a:rPr lang="en-US" dirty="0">
                <a:latin typeface="KG Part of Me"/>
                <a:cs typeface="KG Part of Me"/>
              </a:rPr>
              <a:t>-The most recent norms are from 2015. They were based on a 3 year study which they explain in a user friendly 430 page document on their website. I only read the 4</a:t>
            </a:r>
            <a:r>
              <a:rPr lang="en-US" baseline="30000" dirty="0">
                <a:latin typeface="KG Part of Me"/>
                <a:cs typeface="KG Part of Me"/>
              </a:rPr>
              <a:t>th</a:t>
            </a:r>
            <a:r>
              <a:rPr lang="en-US" dirty="0">
                <a:latin typeface="KG Part of Me"/>
                <a:cs typeface="KG Part of Me"/>
              </a:rPr>
              <a:t> grade Reading section, but my takeaway was that its intended use was for </a:t>
            </a:r>
            <a:r>
              <a:rPr lang="en-US" u="sng" dirty="0">
                <a:latin typeface="KG Part of Me"/>
                <a:cs typeface="KG Part of Me"/>
              </a:rPr>
              <a:t>typical</a:t>
            </a:r>
            <a:r>
              <a:rPr lang="en-US" dirty="0">
                <a:latin typeface="KG Part of Me"/>
                <a:cs typeface="KG Part of Me"/>
              </a:rPr>
              <a:t> students, and of course that there’s always room for error (standard error). </a:t>
            </a:r>
          </a:p>
          <a:p>
            <a:pPr>
              <a:buNone/>
            </a:pPr>
            <a:r>
              <a:rPr lang="en-US" dirty="0">
                <a:latin typeface="KG Part of Me"/>
                <a:cs typeface="KG Part of Me"/>
              </a:rPr>
              <a:t>- Our individual MAP reports are calculated taking into consideration the weeks between testing, but </a:t>
            </a:r>
            <a:r>
              <a:rPr lang="en-US" u="sng" dirty="0">
                <a:latin typeface="KG Part of Me"/>
                <a:cs typeface="KG Part of Me"/>
              </a:rPr>
              <a:t>norms</a:t>
            </a:r>
            <a:r>
              <a:rPr lang="en-US" dirty="0">
                <a:latin typeface="KG Part of Me"/>
                <a:cs typeface="KG Part of Me"/>
              </a:rPr>
              <a:t> were calculated assuming we instruct for 4 weeks before the fall test, 20 weeks before Winter, and 32 before Spring.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295949"/>
            <a:ext cx="8323385" cy="784830"/>
          </a:xfrm>
          <a:prstGeom prst="rect">
            <a:avLst/>
          </a:prstGeom>
          <a:noFill/>
        </p:spPr>
        <p:txBody>
          <a:bodyPr wrap="square" rtlCol="0">
            <a:spAutoFit/>
          </a:bodyPr>
          <a:lstStyle/>
          <a:p>
            <a:pPr algn="ctr"/>
            <a:r>
              <a:rPr lang="en-US" sz="4500" b="1" dirty="0">
                <a:latin typeface="KG Part of Me"/>
                <a:cs typeface="KG Part of Me"/>
              </a:rPr>
              <a:t>Benchmarks vs. Cut Scores</a:t>
            </a:r>
          </a:p>
        </p:txBody>
      </p:sp>
      <p:sp>
        <p:nvSpPr>
          <p:cNvPr id="7" name="Content Placeholder 6"/>
          <p:cNvSpPr>
            <a:spLocks noGrp="1"/>
          </p:cNvSpPr>
          <p:nvPr>
            <p:ph idx="1"/>
          </p:nvPr>
        </p:nvSpPr>
        <p:spPr>
          <a:xfrm>
            <a:off x="457199" y="1080780"/>
            <a:ext cx="8358553" cy="4504094"/>
          </a:xfrm>
        </p:spPr>
        <p:txBody>
          <a:bodyPr>
            <a:normAutofit fontScale="70000" lnSpcReduction="20000"/>
          </a:bodyPr>
          <a:lstStyle/>
          <a:p>
            <a:pPr>
              <a:buNone/>
            </a:pPr>
            <a:r>
              <a:rPr lang="en-US" dirty="0">
                <a:latin typeface="KG Part of Me"/>
                <a:cs typeface="KG Part of Me"/>
              </a:rPr>
              <a:t>--The NWEA norms differ from the Fairfield “cut scores”.</a:t>
            </a:r>
          </a:p>
          <a:p>
            <a:pPr>
              <a:buNone/>
            </a:pPr>
            <a:endParaRPr lang="en-US" dirty="0">
              <a:latin typeface="KG Part of Me"/>
              <a:cs typeface="KG Part of Me"/>
            </a:endParaRPr>
          </a:p>
          <a:p>
            <a:pPr>
              <a:buNone/>
            </a:pPr>
            <a:endParaRPr lang="en-US" dirty="0">
              <a:latin typeface="KG Part of Me"/>
              <a:cs typeface="KG Part of Me"/>
            </a:endParaRPr>
          </a:p>
          <a:p>
            <a:pPr>
              <a:buNone/>
            </a:pPr>
            <a:endParaRPr lang="en-US" dirty="0">
              <a:latin typeface="KG Part of Me"/>
              <a:cs typeface="KG Part of Me"/>
            </a:endParaRPr>
          </a:p>
          <a:p>
            <a:pPr>
              <a:buNone/>
            </a:pPr>
            <a:r>
              <a:rPr lang="en-US" dirty="0">
                <a:latin typeface="KG Part of Me"/>
                <a:cs typeface="KG Part of Me"/>
              </a:rPr>
              <a:t>-</a:t>
            </a:r>
          </a:p>
          <a:p>
            <a:pPr>
              <a:buNone/>
            </a:pPr>
            <a:endParaRPr lang="en-US" dirty="0">
              <a:latin typeface="KG Part of Me"/>
              <a:cs typeface="KG Part of Me"/>
            </a:endParaRPr>
          </a:p>
          <a:p>
            <a:pPr>
              <a:buNone/>
            </a:pPr>
            <a:endParaRPr lang="en-US" dirty="0">
              <a:latin typeface="KG Part of Me"/>
              <a:cs typeface="KG Part of Me"/>
            </a:endParaRPr>
          </a:p>
          <a:p>
            <a:pPr>
              <a:buNone/>
            </a:pPr>
            <a:endParaRPr lang="en-US" dirty="0">
              <a:latin typeface="KG Part of Me"/>
              <a:cs typeface="KG Part of Me"/>
            </a:endParaRPr>
          </a:p>
          <a:p>
            <a:pPr>
              <a:buNone/>
            </a:pPr>
            <a:endParaRPr lang="en-US" dirty="0">
              <a:latin typeface="KG Part of Me"/>
              <a:cs typeface="KG Part of Me"/>
            </a:endParaRPr>
          </a:p>
          <a:p>
            <a:pPr>
              <a:buNone/>
            </a:pPr>
            <a:r>
              <a:rPr lang="en-US" dirty="0">
                <a:latin typeface="KG Part of Me"/>
                <a:cs typeface="KG Part of Me"/>
              </a:rPr>
              <a:t>-</a:t>
            </a:r>
          </a:p>
          <a:p>
            <a:pPr>
              <a:buNone/>
            </a:pPr>
            <a:endParaRPr lang="en-US" dirty="0">
              <a:latin typeface="KG Part of Me"/>
              <a:cs typeface="KG Part of Me"/>
            </a:endParaRPr>
          </a:p>
          <a:p>
            <a:pPr>
              <a:buNone/>
            </a:pPr>
            <a:r>
              <a:rPr lang="en-US" dirty="0">
                <a:latin typeface="KG Part of Me"/>
                <a:cs typeface="KG Part of Me"/>
              </a:rPr>
              <a:t>-District cut scores are established to identify students that might benefit from the RTI process.</a:t>
            </a:r>
          </a:p>
        </p:txBody>
      </p:sp>
      <p:pic>
        <p:nvPicPr>
          <p:cNvPr id="8" name="Picture 7" descr="Screen Shot 2018-08-25 at 8.00.44 PM.png"/>
          <p:cNvPicPr>
            <a:picLocks noChangeAspect="1"/>
          </p:cNvPicPr>
          <p:nvPr/>
        </p:nvPicPr>
        <p:blipFill>
          <a:blip r:embed="rId3"/>
          <a:stretch>
            <a:fillRect/>
          </a:stretch>
        </p:blipFill>
        <p:spPr>
          <a:xfrm>
            <a:off x="457199" y="1756538"/>
            <a:ext cx="7770124" cy="26082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312608"/>
            <a:ext cx="8323385" cy="1246495"/>
          </a:xfrm>
          <a:prstGeom prst="rect">
            <a:avLst/>
          </a:prstGeom>
          <a:noFill/>
        </p:spPr>
        <p:txBody>
          <a:bodyPr wrap="square" rtlCol="0">
            <a:spAutoFit/>
          </a:bodyPr>
          <a:lstStyle/>
          <a:p>
            <a:pPr algn="ctr"/>
            <a:r>
              <a:rPr lang="en-US" sz="4000" b="1" dirty="0">
                <a:latin typeface="KG Part of Me"/>
                <a:cs typeface="KG Part of Me"/>
              </a:rPr>
              <a:t>Why are we still talking about MAP?</a:t>
            </a:r>
          </a:p>
          <a:p>
            <a:pPr algn="ctr"/>
            <a:r>
              <a:rPr lang="en-US" sz="3500" b="1" dirty="0">
                <a:latin typeface="KG Part of Me"/>
                <a:cs typeface="KG Part of Me"/>
              </a:rPr>
              <a:t>New in 2018</a:t>
            </a:r>
          </a:p>
        </p:txBody>
      </p:sp>
      <p:sp>
        <p:nvSpPr>
          <p:cNvPr id="7" name="Content Placeholder 6"/>
          <p:cNvSpPr>
            <a:spLocks noGrp="1"/>
          </p:cNvSpPr>
          <p:nvPr>
            <p:ph idx="1"/>
          </p:nvPr>
        </p:nvSpPr>
        <p:spPr/>
        <p:txBody>
          <a:bodyPr>
            <a:normAutofit fontScale="85000" lnSpcReduction="10000"/>
          </a:bodyPr>
          <a:lstStyle/>
          <a:p>
            <a:pPr>
              <a:buNone/>
            </a:pPr>
            <a:r>
              <a:rPr lang="en-US" dirty="0">
                <a:latin typeface="KG Part of Me"/>
                <a:cs typeface="KG Part of Me"/>
              </a:rPr>
              <a:t>-Many reports in MAP can be run by “Projected Proficiency”, where students are grouped by state test categories (limited, basic, proficient, etc.).</a:t>
            </a:r>
          </a:p>
          <a:p>
            <a:pPr>
              <a:buNone/>
            </a:pPr>
            <a:r>
              <a:rPr lang="en-US" dirty="0">
                <a:latin typeface="KG Part of Me"/>
                <a:cs typeface="KG Part of Me"/>
              </a:rPr>
              <a:t>-Student “Quick Search” – Allows data to be displayed for individual students </a:t>
            </a:r>
          </a:p>
          <a:p>
            <a:pPr>
              <a:buNone/>
            </a:pPr>
            <a:r>
              <a:rPr lang="en-US" dirty="0">
                <a:latin typeface="KG Part of Me"/>
                <a:cs typeface="KG Part of Me"/>
              </a:rPr>
              <a:t>-MAP test scores are to be declared “invalid” for students who were guessing on 30% or more of their test. </a:t>
            </a:r>
          </a:p>
          <a:p>
            <a:pPr>
              <a:buNone/>
            </a:pPr>
            <a:r>
              <a:rPr lang="en-US" dirty="0">
                <a:latin typeface="KG Part of Me"/>
                <a:cs typeface="KG Part of Me"/>
              </a:rPr>
              <a:t>-New tools are now available to assist students during test sessions (such as answer elimination, zooming, and a notepad) to more closely mirror the state tests.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Projected Proficiency </a:t>
            </a:r>
          </a:p>
        </p:txBody>
      </p:sp>
      <p:pic>
        <p:nvPicPr>
          <p:cNvPr id="12" name="Content Placeholder 11" descr="Screen Shot 2018-08-25 at 5.21.10 PM.png"/>
          <p:cNvPicPr>
            <a:picLocks noGrp="1" noChangeAspect="1"/>
          </p:cNvPicPr>
          <p:nvPr>
            <p:ph idx="1"/>
          </p:nvPr>
        </p:nvPicPr>
        <p:blipFill>
          <a:blip r:embed="rId2"/>
          <a:srcRect t="-22848" b="-22848"/>
          <a:stretch>
            <a:fillRect/>
          </a:stretch>
        </p:blipFill>
        <p:spPr>
          <a:xfrm>
            <a:off x="0" y="1412925"/>
            <a:ext cx="9144000" cy="502884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Projected Proficiency </a:t>
            </a:r>
          </a:p>
        </p:txBody>
      </p:sp>
      <p:pic>
        <p:nvPicPr>
          <p:cNvPr id="10" name="Content Placeholder 9" descr="Screen Shot 2018-08-25 at 5.22.05 PM.png"/>
          <p:cNvPicPr>
            <a:picLocks noGrp="1" noChangeAspect="1"/>
          </p:cNvPicPr>
          <p:nvPr>
            <p:ph idx="1"/>
          </p:nvPr>
        </p:nvPicPr>
        <p:blipFill>
          <a:blip r:embed="rId2"/>
          <a:srcRect t="-65860" b="-65860"/>
          <a:stretch>
            <a:fillRect/>
          </a:stretch>
        </p:blipFill>
        <p:spPr>
          <a:xfrm>
            <a:off x="0" y="1600200"/>
            <a:ext cx="9144000" cy="502884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Projected Proficiency - Reading </a:t>
            </a:r>
          </a:p>
        </p:txBody>
      </p:sp>
      <p:pic>
        <p:nvPicPr>
          <p:cNvPr id="8" name="Content Placeholder 7" descr="Screen Shot 2018-08-25 at 5.11.44 PM.png"/>
          <p:cNvPicPr>
            <a:picLocks noGrp="1" noChangeAspect="1"/>
          </p:cNvPicPr>
          <p:nvPr>
            <p:ph idx="1"/>
          </p:nvPr>
        </p:nvPicPr>
        <p:blipFill>
          <a:blip r:embed="rId3"/>
          <a:srcRect l="-2088" r="-2088"/>
          <a:stretch>
            <a:fillRect/>
          </a:stretch>
        </p:blipFill>
        <p:spPr>
          <a:xfrm>
            <a:off x="-81808" y="1412925"/>
            <a:ext cx="9225808" cy="507383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4462" y="253994"/>
            <a:ext cx="8655538" cy="6232770"/>
          </a:xfrm>
          <a:prstGeom prst="roundRect">
            <a:avLst/>
          </a:prstGeom>
          <a:solidFill>
            <a:srgbClr val="B4C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3415" y="628095"/>
            <a:ext cx="8323385" cy="784830"/>
          </a:xfrm>
          <a:prstGeom prst="rect">
            <a:avLst/>
          </a:prstGeom>
          <a:noFill/>
        </p:spPr>
        <p:txBody>
          <a:bodyPr wrap="square" rtlCol="0">
            <a:spAutoFit/>
          </a:bodyPr>
          <a:lstStyle/>
          <a:p>
            <a:pPr algn="ctr"/>
            <a:r>
              <a:rPr lang="en-US" sz="4500" b="1" dirty="0">
                <a:latin typeface="KG Part of Me"/>
                <a:cs typeface="KG Part of Me"/>
              </a:rPr>
              <a:t>Projected Proficiency - Math </a:t>
            </a:r>
          </a:p>
        </p:txBody>
      </p:sp>
      <p:pic>
        <p:nvPicPr>
          <p:cNvPr id="7" name="Content Placeholder 6" descr="Screen Shot 2018-08-25 at 5.19.26 PM.png"/>
          <p:cNvPicPr>
            <a:picLocks noGrp="1" noChangeAspect="1"/>
          </p:cNvPicPr>
          <p:nvPr>
            <p:ph idx="1"/>
          </p:nvPr>
        </p:nvPicPr>
        <p:blipFill>
          <a:blip r:embed="rId3"/>
          <a:srcRect l="-913" r="-913"/>
          <a:stretch>
            <a:fillRect/>
          </a:stretch>
        </p:blipFill>
        <p:spPr>
          <a:xfrm>
            <a:off x="115383" y="1412925"/>
            <a:ext cx="8774617" cy="482570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5960</TotalTime>
  <Words>777</Words>
  <Application>Microsoft Office PowerPoint</Application>
  <PresentationFormat>On-screen Show (4:3)</PresentationFormat>
  <Paragraphs>70</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KG Part of Me</vt:lpstr>
      <vt:lpstr>KG Somebody That I Used to Know</vt:lpstr>
      <vt:lpstr>Office Theme</vt:lpstr>
      <vt:lpstr>Ensuring Growth for all Students Using MAP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Reports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Miami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Growth for all Students Using MAP</dc:title>
  <dc:creator>Courtney Jackson</dc:creator>
  <cp:lastModifiedBy>Eddie Thompson</cp:lastModifiedBy>
  <cp:revision>13</cp:revision>
  <dcterms:created xsi:type="dcterms:W3CDTF">2018-08-25T20:46:28Z</dcterms:created>
  <dcterms:modified xsi:type="dcterms:W3CDTF">2018-08-31T04:23:41Z</dcterms:modified>
</cp:coreProperties>
</file>